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20104100"/>
  <p:notesSz cx="20104100" cy="201041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6232271"/>
            <a:ext cx="17088486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11258296"/>
            <a:ext cx="1407287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4623943"/>
            <a:ext cx="87452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4623943"/>
            <a:ext cx="874528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20104100"/>
          </a:xfrm>
          <a:custGeom>
            <a:avLst/>
            <a:gdLst/>
            <a:ahLst/>
            <a:cxnLst/>
            <a:rect l="l" t="t" r="r" b="b"/>
            <a:pathLst>
              <a:path w="20104100" h="20104100">
                <a:moveTo>
                  <a:pt x="20104099" y="0"/>
                </a:moveTo>
                <a:lnTo>
                  <a:pt x="0" y="0"/>
                </a:lnTo>
                <a:lnTo>
                  <a:pt x="0" y="20104099"/>
                </a:lnTo>
                <a:lnTo>
                  <a:pt x="20104099" y="20104099"/>
                </a:lnTo>
                <a:lnTo>
                  <a:pt x="20104099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865549" y="7166274"/>
            <a:ext cx="13001625" cy="6389370"/>
          </a:xfrm>
          <a:custGeom>
            <a:avLst/>
            <a:gdLst/>
            <a:ahLst/>
            <a:cxnLst/>
            <a:rect l="l" t="t" r="r" b="b"/>
            <a:pathLst>
              <a:path w="13001625" h="6389369">
                <a:moveTo>
                  <a:pt x="13001488" y="0"/>
                </a:moveTo>
                <a:lnTo>
                  <a:pt x="0" y="0"/>
                </a:lnTo>
                <a:lnTo>
                  <a:pt x="0" y="6388915"/>
                </a:lnTo>
                <a:lnTo>
                  <a:pt x="13001488" y="6388915"/>
                </a:lnTo>
                <a:lnTo>
                  <a:pt x="13001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88688" y="7677253"/>
            <a:ext cx="9459808" cy="227846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865549" y="13703458"/>
            <a:ext cx="13001625" cy="6156325"/>
          </a:xfrm>
          <a:custGeom>
            <a:avLst/>
            <a:gdLst/>
            <a:ahLst/>
            <a:cxnLst/>
            <a:rect l="l" t="t" r="r" b="b"/>
            <a:pathLst>
              <a:path w="13001625" h="6156325">
                <a:moveTo>
                  <a:pt x="13001488" y="0"/>
                </a:moveTo>
                <a:lnTo>
                  <a:pt x="0" y="0"/>
                </a:lnTo>
                <a:lnTo>
                  <a:pt x="0" y="6156042"/>
                </a:lnTo>
                <a:lnTo>
                  <a:pt x="13001488" y="6156042"/>
                </a:lnTo>
                <a:lnTo>
                  <a:pt x="13001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206904" y="6129237"/>
            <a:ext cx="6395720" cy="4697095"/>
          </a:xfrm>
          <a:custGeom>
            <a:avLst/>
            <a:gdLst/>
            <a:ahLst/>
            <a:cxnLst/>
            <a:rect l="l" t="t" r="r" b="b"/>
            <a:pathLst>
              <a:path w="6395720" h="4697095">
                <a:moveTo>
                  <a:pt x="6395616" y="0"/>
                </a:moveTo>
                <a:lnTo>
                  <a:pt x="0" y="0"/>
                </a:lnTo>
                <a:lnTo>
                  <a:pt x="0" y="4696820"/>
                </a:lnTo>
                <a:lnTo>
                  <a:pt x="6395616" y="4696820"/>
                </a:lnTo>
                <a:lnTo>
                  <a:pt x="6395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865549" y="2843055"/>
            <a:ext cx="13001625" cy="3691254"/>
          </a:xfrm>
          <a:custGeom>
            <a:avLst/>
            <a:gdLst/>
            <a:ahLst/>
            <a:cxnLst/>
            <a:rect l="l" t="t" r="r" b="b"/>
            <a:pathLst>
              <a:path w="13001625" h="3691254">
                <a:moveTo>
                  <a:pt x="13001488" y="0"/>
                </a:moveTo>
                <a:lnTo>
                  <a:pt x="0" y="0"/>
                </a:lnTo>
                <a:lnTo>
                  <a:pt x="0" y="3690777"/>
                </a:lnTo>
                <a:lnTo>
                  <a:pt x="13001488" y="3690777"/>
                </a:lnTo>
                <a:lnTo>
                  <a:pt x="130014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6935076" y="3256864"/>
            <a:ext cx="205740" cy="130810"/>
          </a:xfrm>
          <a:custGeom>
            <a:avLst/>
            <a:gdLst/>
            <a:ahLst/>
            <a:cxnLst/>
            <a:rect l="l" t="t" r="r" b="b"/>
            <a:pathLst>
              <a:path w="205740" h="130810">
                <a:moveTo>
                  <a:pt x="0" y="0"/>
                </a:moveTo>
                <a:lnTo>
                  <a:pt x="205229" y="0"/>
                </a:lnTo>
                <a:lnTo>
                  <a:pt x="205229" y="130676"/>
                </a:lnTo>
                <a:lnTo>
                  <a:pt x="0" y="130676"/>
                </a:lnTo>
                <a:lnTo>
                  <a:pt x="0" y="0"/>
                </a:lnTo>
                <a:close/>
              </a:path>
            </a:pathLst>
          </a:custGeom>
          <a:ln w="698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4363520" y="6064535"/>
            <a:ext cx="36195" cy="238125"/>
          </a:xfrm>
          <a:custGeom>
            <a:avLst/>
            <a:gdLst/>
            <a:ahLst/>
            <a:cxnLst/>
            <a:rect l="l" t="t" r="r" b="b"/>
            <a:pathLst>
              <a:path w="36194" h="238125">
                <a:moveTo>
                  <a:pt x="36019" y="0"/>
                </a:moveTo>
                <a:lnTo>
                  <a:pt x="0" y="0"/>
                </a:lnTo>
                <a:lnTo>
                  <a:pt x="0" y="237898"/>
                </a:lnTo>
                <a:lnTo>
                  <a:pt x="36019" y="237898"/>
                </a:lnTo>
                <a:lnTo>
                  <a:pt x="36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6046880" y="1799987"/>
            <a:ext cx="1037590" cy="11430"/>
          </a:xfrm>
          <a:custGeom>
            <a:avLst/>
            <a:gdLst/>
            <a:ahLst/>
            <a:cxnLst/>
            <a:rect l="l" t="t" r="r" b="b"/>
            <a:pathLst>
              <a:path w="1037590" h="11430">
                <a:moveTo>
                  <a:pt x="1037036" y="0"/>
                </a:moveTo>
                <a:lnTo>
                  <a:pt x="0" y="0"/>
                </a:lnTo>
                <a:lnTo>
                  <a:pt x="0" y="10889"/>
                </a:lnTo>
                <a:lnTo>
                  <a:pt x="1037036" y="10889"/>
                </a:lnTo>
                <a:lnTo>
                  <a:pt x="10370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804164"/>
            <a:ext cx="1809369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4623943"/>
            <a:ext cx="1809369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8696814"/>
            <a:ext cx="643331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8696814"/>
            <a:ext cx="462394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8696814"/>
            <a:ext cx="4623943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hyperlink" Target="mailto:browne@stanford.edu" TargetMode="External"/><Relationship Id="rId4" Type="http://schemas.openxmlformats.org/officeDocument/2006/relationships/hyperlink" Target="mailto:amnewman@stanford.edu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g"/><Relationship Id="rId14" Type="http://schemas.openxmlformats.org/officeDocument/2006/relationships/image" Target="../media/image12.jpg"/><Relationship Id="rId15" Type="http://schemas.openxmlformats.org/officeDocument/2006/relationships/image" Target="../media/image13.jpg"/><Relationship Id="rId16" Type="http://schemas.openxmlformats.org/officeDocument/2006/relationships/image" Target="../media/image14.jpg"/><Relationship Id="rId17" Type="http://schemas.openxmlformats.org/officeDocument/2006/relationships/image" Target="../media/image15.jpg"/><Relationship Id="rId18" Type="http://schemas.openxmlformats.org/officeDocument/2006/relationships/image" Target="../media/image16.jpg"/><Relationship Id="rId19" Type="http://schemas.openxmlformats.org/officeDocument/2006/relationships/image" Target="../media/image17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80935" y="242543"/>
            <a:ext cx="10478135" cy="1584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306830" marR="30480" indent="-1269365">
              <a:lnSpc>
                <a:spcPct val="100800"/>
              </a:lnSpc>
              <a:spcBef>
                <a:spcPts val="90"/>
              </a:spcBef>
            </a:pP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Robust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alignment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single-</a:t>
            </a: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dirty="0" sz="4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4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spatial </a:t>
            </a: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transcriptomes</a:t>
            </a:r>
            <a:r>
              <a:rPr dirty="0" sz="4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4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Arial"/>
                <a:cs typeface="Arial"/>
              </a:rPr>
              <a:t>CytoSPACE</a:t>
            </a:r>
            <a:endParaRPr sz="4000">
              <a:latin typeface="Arial"/>
              <a:cs typeface="Arial"/>
            </a:endParaRPr>
          </a:p>
          <a:p>
            <a:pPr algn="ctr" marL="207010">
              <a:lnSpc>
                <a:spcPct val="100000"/>
              </a:lnSpc>
              <a:spcBef>
                <a:spcPts val="1100"/>
              </a:spcBef>
            </a:pP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Erin</a:t>
            </a:r>
            <a:r>
              <a:rPr dirty="0" sz="12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L.</a:t>
            </a:r>
            <a:r>
              <a:rPr dirty="0" sz="12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Brown</a:t>
            </a:r>
            <a:r>
              <a:rPr dirty="0" baseline="26143" sz="1275">
                <a:solidFill>
                  <a:srgbClr val="FFFFFF"/>
                </a:solidFill>
                <a:latin typeface="Arial"/>
                <a:cs typeface="Arial"/>
              </a:rPr>
              <a:t>1,*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2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Milad</a:t>
            </a:r>
            <a:r>
              <a:rPr dirty="0" sz="12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R.</a:t>
            </a:r>
            <a:r>
              <a:rPr dirty="0" sz="12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Vahid</a:t>
            </a:r>
            <a:r>
              <a:rPr dirty="0" baseline="26143" sz="1275">
                <a:solidFill>
                  <a:srgbClr val="FFFFFF"/>
                </a:solidFill>
                <a:latin typeface="Arial"/>
                <a:cs typeface="Arial"/>
              </a:rPr>
              <a:t>1,*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2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Chloé</a:t>
            </a:r>
            <a:r>
              <a:rPr dirty="0" sz="1250" spc="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B.</a:t>
            </a:r>
            <a:r>
              <a:rPr dirty="0" sz="12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Steen</a:t>
            </a:r>
            <a:r>
              <a:rPr dirty="0" baseline="26143" sz="1275">
                <a:solidFill>
                  <a:srgbClr val="FFFFFF"/>
                </a:solidFill>
                <a:latin typeface="Arial"/>
                <a:cs typeface="Arial"/>
              </a:rPr>
              <a:t>1,2,*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2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Minji</a:t>
            </a:r>
            <a:r>
              <a:rPr dirty="0" sz="12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Kang</a:t>
            </a:r>
            <a:r>
              <a:rPr dirty="0" baseline="26143" sz="127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2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Andrew</a:t>
            </a:r>
            <a:r>
              <a:rPr dirty="0" sz="12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J.</a:t>
            </a:r>
            <a:r>
              <a:rPr dirty="0" sz="12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Gentles</a:t>
            </a:r>
            <a:r>
              <a:rPr dirty="0" baseline="26143" sz="127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25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Aaron</a:t>
            </a:r>
            <a:r>
              <a:rPr dirty="0" sz="12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M.</a:t>
            </a:r>
            <a:r>
              <a:rPr dirty="0" sz="1250" spc="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FFFFFF"/>
                </a:solidFill>
                <a:latin typeface="Arial"/>
                <a:cs typeface="Arial"/>
              </a:rPr>
              <a:t>Newman</a:t>
            </a:r>
            <a:r>
              <a:rPr dirty="0" baseline="26143" sz="1275" spc="-15">
                <a:solidFill>
                  <a:srgbClr val="FFFFFF"/>
                </a:solidFill>
                <a:latin typeface="Arial"/>
                <a:cs typeface="Arial"/>
              </a:rPr>
              <a:t>1,#</a:t>
            </a:r>
            <a:endParaRPr baseline="26143" sz="1275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401646" y="1799853"/>
            <a:ext cx="704469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6143" sz="1275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Stanford</a:t>
            </a:r>
            <a:r>
              <a:rPr dirty="0" sz="12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University,</a:t>
            </a:r>
            <a:r>
              <a:rPr dirty="0" sz="12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Stanford,</a:t>
            </a:r>
            <a:r>
              <a:rPr dirty="0" sz="125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CA;</a:t>
            </a:r>
            <a:r>
              <a:rPr dirty="0" sz="12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6143" sz="1275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Oslo</a:t>
            </a:r>
            <a:r>
              <a:rPr dirty="0" sz="12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University</a:t>
            </a:r>
            <a:r>
              <a:rPr dirty="0" sz="12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Hospital,</a:t>
            </a:r>
            <a:r>
              <a:rPr dirty="0" sz="1250" spc="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Oslo,</a:t>
            </a:r>
            <a:r>
              <a:rPr dirty="0" sz="125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Norway;</a:t>
            </a:r>
            <a:r>
              <a:rPr dirty="0" sz="12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FFFFFF"/>
                </a:solidFill>
                <a:latin typeface="Arial"/>
                <a:cs typeface="Arial"/>
              </a:rPr>
              <a:t>*</a:t>
            </a: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Contributed</a:t>
            </a:r>
            <a:r>
              <a:rPr dirty="0" sz="125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-10">
                <a:solidFill>
                  <a:srgbClr val="FFFFFF"/>
                </a:solidFill>
                <a:latin typeface="Arial"/>
                <a:cs typeface="Arial"/>
              </a:rPr>
              <a:t>equally</a:t>
            </a:r>
            <a:endParaRPr sz="12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945" y="354124"/>
            <a:ext cx="1747327" cy="174739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2561328" y="6677654"/>
            <a:ext cx="1630045" cy="4451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50" spc="-30" b="1">
                <a:solidFill>
                  <a:srgbClr val="FFFFFF"/>
                </a:solidFill>
                <a:latin typeface="Arial"/>
                <a:cs typeface="Arial"/>
              </a:rPr>
              <a:t>RESULTS</a:t>
            </a:r>
            <a:endParaRPr sz="27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609824" y="460185"/>
            <a:ext cx="3033395" cy="15621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14"/>
              </a:spcBef>
            </a:pPr>
            <a:r>
              <a:rPr dirty="0" u="sng" sz="20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Contact</a:t>
            </a:r>
            <a:endParaRPr sz="2000">
              <a:latin typeface="Arial"/>
              <a:cs typeface="Arial"/>
            </a:endParaRPr>
          </a:p>
          <a:p>
            <a:pPr algn="ctr" marL="12700" marR="5080" indent="1905">
              <a:lnSpc>
                <a:spcPct val="100699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Erin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L.</a:t>
            </a:r>
            <a:r>
              <a:rPr dirty="0" sz="20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Brown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browne@stanford.edu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Aaron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M.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Newman 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amnewman@stanford.edu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232034" y="2839704"/>
            <a:ext cx="6370955" cy="3077845"/>
          </a:xfrm>
          <a:custGeom>
            <a:avLst/>
            <a:gdLst/>
            <a:ahLst/>
            <a:cxnLst/>
            <a:rect l="l" t="t" r="r" b="b"/>
            <a:pathLst>
              <a:path w="6370955" h="3077845">
                <a:moveTo>
                  <a:pt x="6370486" y="0"/>
                </a:moveTo>
                <a:lnTo>
                  <a:pt x="0" y="0"/>
                </a:lnTo>
                <a:lnTo>
                  <a:pt x="0" y="3077602"/>
                </a:lnTo>
                <a:lnTo>
                  <a:pt x="6370486" y="3077602"/>
                </a:lnTo>
                <a:lnTo>
                  <a:pt x="6370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99057" y="2965579"/>
            <a:ext cx="6020435" cy="2756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 marR="44450">
              <a:lnSpc>
                <a:spcPct val="101099"/>
              </a:lnSpc>
              <a:spcBef>
                <a:spcPts val="95"/>
              </a:spcBef>
            </a:pPr>
            <a:r>
              <a:rPr dirty="0" sz="1450" spc="-10" b="1">
                <a:latin typeface="Arial"/>
                <a:cs typeface="Arial"/>
              </a:rPr>
              <a:t>Single-</a:t>
            </a:r>
            <a:r>
              <a:rPr dirty="0" sz="1450" b="1">
                <a:latin typeface="Arial"/>
                <a:cs typeface="Arial"/>
              </a:rPr>
              <a:t>cell</a:t>
            </a:r>
            <a:r>
              <a:rPr dirty="0" sz="1450" spc="-1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spatial</a:t>
            </a:r>
            <a:r>
              <a:rPr dirty="0" sz="1450" spc="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organization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is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a key</a:t>
            </a:r>
            <a:r>
              <a:rPr dirty="0" sz="1450" spc="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determinant</a:t>
            </a:r>
            <a:r>
              <a:rPr dirty="0" sz="1450" spc="1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of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cell</a:t>
            </a:r>
            <a:r>
              <a:rPr dirty="0" sz="1450" spc="5" b="1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state</a:t>
            </a:r>
            <a:r>
              <a:rPr dirty="0" sz="1450" spc="50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and</a:t>
            </a:r>
            <a:r>
              <a:rPr dirty="0" sz="1450" spc="-2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function.</a:t>
            </a:r>
            <a:r>
              <a:rPr dirty="0" sz="1450" spc="-35" b="1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For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example,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human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tumors,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local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signaling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networks </a:t>
            </a:r>
            <a:r>
              <a:rPr dirty="0" sz="1450">
                <a:latin typeface="Arial"/>
                <a:cs typeface="Arial"/>
              </a:rPr>
              <a:t>differentially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impact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individual cells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and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their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surrounding </a:t>
            </a:r>
            <a:r>
              <a:rPr dirty="0" sz="1450">
                <a:latin typeface="Arial"/>
                <a:cs typeface="Arial"/>
              </a:rPr>
              <a:t>microenvironments,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with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implications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for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tumor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growth, progression,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and </a:t>
            </a:r>
            <a:r>
              <a:rPr dirty="0" sz="1450">
                <a:latin typeface="Arial"/>
                <a:cs typeface="Arial"/>
              </a:rPr>
              <a:t>response</a:t>
            </a:r>
            <a:r>
              <a:rPr dirty="0" sz="1450" spc="5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to</a:t>
            </a:r>
            <a:r>
              <a:rPr dirty="0" sz="1450" spc="3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therapy</a:t>
            </a:r>
            <a:r>
              <a:rPr dirty="0" baseline="26315" sz="1425" spc="-15">
                <a:latin typeface="Arial"/>
                <a:cs typeface="Arial"/>
              </a:rPr>
              <a:t>1-</a:t>
            </a:r>
            <a:r>
              <a:rPr dirty="0" baseline="26315" sz="1425" spc="-37">
                <a:latin typeface="Arial"/>
                <a:cs typeface="Arial"/>
              </a:rPr>
              <a:t>6</a:t>
            </a:r>
            <a:r>
              <a:rPr dirty="0" sz="1450" spc="-25"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  <a:p>
            <a:pPr marL="38100" marR="30480">
              <a:lnSpc>
                <a:spcPct val="101099"/>
              </a:lnSpc>
              <a:spcBef>
                <a:spcPts val="1095"/>
              </a:spcBef>
            </a:pPr>
            <a:r>
              <a:rPr dirty="0" sz="1450">
                <a:latin typeface="Arial"/>
                <a:cs typeface="Arial"/>
              </a:rPr>
              <a:t>Commonly used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spatial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transcriptomic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(ST)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platforms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such as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10x</a:t>
            </a:r>
            <a:r>
              <a:rPr dirty="0" sz="1450" spc="50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Visium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remain limited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to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bulk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gene expression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measurements,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where </a:t>
            </a:r>
            <a:r>
              <a:rPr dirty="0" sz="1450">
                <a:latin typeface="Arial"/>
                <a:cs typeface="Arial"/>
              </a:rPr>
              <a:t>each </a:t>
            </a:r>
            <a:r>
              <a:rPr dirty="0" sz="1450" spc="-10">
                <a:latin typeface="Arial"/>
                <a:cs typeface="Arial"/>
              </a:rPr>
              <a:t>spatially-</a:t>
            </a:r>
            <a:r>
              <a:rPr dirty="0" sz="1450">
                <a:latin typeface="Arial"/>
                <a:cs typeface="Arial"/>
              </a:rPr>
              <a:t>resolved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expression</a:t>
            </a:r>
            <a:r>
              <a:rPr dirty="0" sz="1450" spc="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profile is derived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from as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many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as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10 </a:t>
            </a:r>
            <a:r>
              <a:rPr dirty="0" sz="1450">
                <a:latin typeface="Arial"/>
                <a:cs typeface="Arial"/>
              </a:rPr>
              <a:t>cells or </a:t>
            </a:r>
            <a:r>
              <a:rPr dirty="0" sz="1450" spc="-10">
                <a:latin typeface="Arial"/>
                <a:cs typeface="Arial"/>
              </a:rPr>
              <a:t>more</a:t>
            </a:r>
            <a:r>
              <a:rPr dirty="0" baseline="26315" sz="1425" spc="-15">
                <a:latin typeface="Arial"/>
                <a:cs typeface="Arial"/>
              </a:rPr>
              <a:t>7</a:t>
            </a:r>
            <a:r>
              <a:rPr dirty="0" sz="1450" spc="-10">
                <a:latin typeface="Arial"/>
                <a:cs typeface="Arial"/>
              </a:rPr>
              <a:t>.</a:t>
            </a:r>
            <a:endParaRPr sz="1450">
              <a:latin typeface="Arial"/>
              <a:cs typeface="Arial"/>
            </a:endParaRPr>
          </a:p>
          <a:p>
            <a:pPr marL="38100" marR="214629">
              <a:lnSpc>
                <a:spcPts val="1710"/>
              </a:lnSpc>
              <a:spcBef>
                <a:spcPts val="1205"/>
              </a:spcBef>
            </a:pPr>
            <a:r>
              <a:rPr dirty="0" sz="1450" spc="-65">
                <a:latin typeface="Arial"/>
                <a:cs typeface="Arial"/>
              </a:rPr>
              <a:t>To</a:t>
            </a:r>
            <a:r>
              <a:rPr dirty="0" sz="1450" spc="-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address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this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challenge,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we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designed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CytoSPACE</a:t>
            </a:r>
            <a:r>
              <a:rPr dirty="0" sz="1450" spc="-10">
                <a:latin typeface="Arial"/>
                <a:cs typeface="Arial"/>
              </a:rPr>
              <a:t>,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computational </a:t>
            </a:r>
            <a:r>
              <a:rPr dirty="0" sz="1450">
                <a:latin typeface="Arial"/>
                <a:cs typeface="Arial"/>
              </a:rPr>
              <a:t>framework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for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assigning</a:t>
            </a:r>
            <a:r>
              <a:rPr dirty="0" sz="1450" spc="3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single-</a:t>
            </a:r>
            <a:r>
              <a:rPr dirty="0" sz="1450">
                <a:latin typeface="Arial"/>
                <a:cs typeface="Arial"/>
              </a:rPr>
              <a:t>cell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transcriptomes</a:t>
            </a:r>
            <a:r>
              <a:rPr dirty="0" sz="1450" spc="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to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ST</a:t>
            </a:r>
            <a:r>
              <a:rPr dirty="0" sz="1450" spc="-4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spots.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168106" y="2348354"/>
            <a:ext cx="11952605" cy="4451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26065" algn="l"/>
              </a:tabLst>
            </a:pPr>
            <a:r>
              <a:rPr dirty="0" baseline="1010" sz="4125" spc="-15" b="1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dirty="0" baseline="1010" sz="4125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2750" spc="-10" b="1">
                <a:solidFill>
                  <a:srgbClr val="FFFFFF"/>
                </a:solidFill>
                <a:latin typeface="Arial"/>
                <a:cs typeface="Arial"/>
              </a:rPr>
              <a:t>METHOD</a:t>
            </a:r>
            <a:endParaRPr sz="275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206904" y="11404889"/>
            <a:ext cx="6395720" cy="4387850"/>
          </a:xfrm>
          <a:custGeom>
            <a:avLst/>
            <a:gdLst/>
            <a:ahLst/>
            <a:cxnLst/>
            <a:rect l="l" t="t" r="r" b="b"/>
            <a:pathLst>
              <a:path w="6395720" h="4387850">
                <a:moveTo>
                  <a:pt x="6395616" y="0"/>
                </a:moveTo>
                <a:lnTo>
                  <a:pt x="0" y="0"/>
                </a:lnTo>
                <a:lnTo>
                  <a:pt x="0" y="4387719"/>
                </a:lnTo>
                <a:lnTo>
                  <a:pt x="6395616" y="4387719"/>
                </a:lnTo>
                <a:lnTo>
                  <a:pt x="63956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101227" y="10922095"/>
            <a:ext cx="2605405" cy="4451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50" spc="-10" b="1">
                <a:solidFill>
                  <a:srgbClr val="FFFFFF"/>
                </a:solidFill>
                <a:latin typeface="Arial"/>
                <a:cs typeface="Arial"/>
              </a:rPr>
              <a:t>CONCLUSIONS</a:t>
            </a:r>
            <a:endParaRPr sz="275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220566" y="5387563"/>
            <a:ext cx="12008485" cy="9156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600"/>
              </a:lnSpc>
              <a:spcBef>
                <a:spcPts val="100"/>
              </a:spcBef>
            </a:pPr>
            <a:r>
              <a:rPr dirty="0" sz="1450" b="1">
                <a:latin typeface="Arial"/>
                <a:cs typeface="Arial"/>
              </a:rPr>
              <a:t>Figure</a:t>
            </a:r>
            <a:r>
              <a:rPr dirty="0" sz="1450" spc="-4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2: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Schematic</a:t>
            </a:r>
            <a:r>
              <a:rPr dirty="0" sz="1450" spc="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of</a:t>
            </a:r>
            <a:r>
              <a:rPr dirty="0" sz="1450" spc="-1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a</a:t>
            </a:r>
            <a:r>
              <a:rPr dirty="0" sz="1450" spc="-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typical</a:t>
            </a:r>
            <a:r>
              <a:rPr dirty="0" sz="1450" spc="15" b="1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CytoSPACE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workflow.</a:t>
            </a:r>
            <a:r>
              <a:rPr dirty="0" sz="1450" spc="-25" b="1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Given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ST</a:t>
            </a:r>
            <a:r>
              <a:rPr dirty="0" sz="1450" spc="-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dataset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 spc="-670">
                <a:latin typeface="Times New Roman"/>
                <a:cs typeface="Times New Roman"/>
              </a:rPr>
              <a:t>𝐴𝐴</a:t>
            </a:r>
            <a:r>
              <a:rPr dirty="0" sz="1450" spc="55">
                <a:latin typeface="Times New Roman"/>
                <a:cs typeface="Times New Roman"/>
              </a:rPr>
              <a:t> </a:t>
            </a:r>
            <a:r>
              <a:rPr dirty="0" sz="1450">
                <a:latin typeface="Arial"/>
                <a:cs typeface="Arial"/>
              </a:rPr>
              <a:t>and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annotated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scRNA-</a:t>
            </a:r>
            <a:r>
              <a:rPr dirty="0" sz="1450">
                <a:latin typeface="Arial"/>
                <a:cs typeface="Arial"/>
              </a:rPr>
              <a:t>seq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dataset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 spc="-655">
                <a:latin typeface="Times New Roman"/>
                <a:cs typeface="Times New Roman"/>
              </a:rPr>
              <a:t>𝐵𝐵</a:t>
            </a:r>
            <a:r>
              <a:rPr dirty="0" sz="1450" spc="85">
                <a:latin typeface="Times New Roman"/>
                <a:cs typeface="Times New Roman"/>
              </a:rPr>
              <a:t> </a:t>
            </a:r>
            <a:r>
              <a:rPr dirty="0" sz="1450">
                <a:latin typeface="Arial"/>
                <a:cs typeface="Arial"/>
              </a:rPr>
              <a:t>where the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latter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covers </a:t>
            </a:r>
            <a:r>
              <a:rPr dirty="0" sz="1450">
                <a:latin typeface="Arial"/>
                <a:cs typeface="Arial"/>
              </a:rPr>
              <a:t>major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cell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types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459">
                <a:latin typeface="Times New Roman"/>
                <a:cs typeface="Times New Roman"/>
              </a:rPr>
              <a:t>𝐴𝐴</a:t>
            </a:r>
            <a:r>
              <a:rPr dirty="0" sz="1450" spc="-459">
                <a:latin typeface="Arial"/>
                <a:cs typeface="Arial"/>
              </a:rPr>
              <a:t>,</a:t>
            </a:r>
            <a:r>
              <a:rPr dirty="0" sz="145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CytoSPACE </a:t>
            </a:r>
            <a:r>
              <a:rPr dirty="0" sz="1450">
                <a:latin typeface="Arial"/>
                <a:cs typeface="Arial"/>
              </a:rPr>
              <a:t>consists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following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key steps: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(1)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application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existing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ST</a:t>
            </a:r>
            <a:r>
              <a:rPr dirty="0" sz="1450" spc="-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deconvolution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method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to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estimate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cell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20">
                <a:latin typeface="Arial"/>
                <a:cs typeface="Arial"/>
              </a:rPr>
              <a:t>type </a:t>
            </a:r>
            <a:r>
              <a:rPr dirty="0" sz="1450">
                <a:latin typeface="Arial"/>
                <a:cs typeface="Arial"/>
              </a:rPr>
              <a:t>fractions</a:t>
            </a:r>
            <a:r>
              <a:rPr dirty="0" sz="1450" spc="-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 spc="-670">
                <a:latin typeface="Times New Roman"/>
                <a:cs typeface="Times New Roman"/>
              </a:rPr>
              <a:t>𝐴𝐴</a:t>
            </a:r>
            <a:r>
              <a:rPr dirty="0" sz="1450" spc="60">
                <a:latin typeface="Times New Roman"/>
                <a:cs typeface="Times New Roman"/>
              </a:rPr>
              <a:t> </a:t>
            </a:r>
            <a:r>
              <a:rPr dirty="0" sz="1450">
                <a:latin typeface="Arial"/>
                <a:cs typeface="Arial"/>
              </a:rPr>
              <a:t>using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reference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profiles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from </a:t>
            </a:r>
            <a:r>
              <a:rPr dirty="0" sz="1450" spc="-434">
                <a:latin typeface="Times New Roman"/>
                <a:cs typeface="Times New Roman"/>
              </a:rPr>
              <a:t>𝐵𝐵</a:t>
            </a:r>
            <a:r>
              <a:rPr dirty="0" sz="1450" spc="-434">
                <a:latin typeface="Arial"/>
                <a:cs typeface="Arial"/>
              </a:rPr>
              <a:t>,</a:t>
            </a:r>
            <a:r>
              <a:rPr dirty="0" sz="1450">
                <a:latin typeface="Arial"/>
                <a:cs typeface="Arial"/>
              </a:rPr>
              <a:t> (2)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estimation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number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cells per spot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459">
                <a:latin typeface="Times New Roman"/>
                <a:cs typeface="Times New Roman"/>
              </a:rPr>
              <a:t>𝐴𝐴</a:t>
            </a:r>
            <a:r>
              <a:rPr dirty="0" sz="1450" spc="-459">
                <a:latin typeface="Arial"/>
                <a:cs typeface="Arial"/>
              </a:rPr>
              <a:t>,</a:t>
            </a:r>
            <a:r>
              <a:rPr dirty="0" sz="1450">
                <a:latin typeface="Arial"/>
                <a:cs typeface="Arial"/>
              </a:rPr>
              <a:t> (3)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sampling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655">
                <a:latin typeface="Times New Roman"/>
                <a:cs typeface="Times New Roman"/>
              </a:rPr>
              <a:t>𝐵𝐵</a:t>
            </a:r>
            <a:r>
              <a:rPr dirty="0" sz="1450" spc="85">
                <a:latin typeface="Times New Roman"/>
                <a:cs typeface="Times New Roman"/>
              </a:rPr>
              <a:t> </a:t>
            </a:r>
            <a:r>
              <a:rPr dirty="0" sz="1450">
                <a:latin typeface="Arial"/>
                <a:cs typeface="Arial"/>
              </a:rPr>
              <a:t>to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match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inferred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number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of </a:t>
            </a:r>
            <a:r>
              <a:rPr dirty="0" sz="1450">
                <a:latin typeface="Arial"/>
                <a:cs typeface="Arial"/>
              </a:rPr>
              <a:t>cells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per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cell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type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 spc="-459">
                <a:latin typeface="Times New Roman"/>
                <a:cs typeface="Times New Roman"/>
              </a:rPr>
              <a:t>𝐴𝐴</a:t>
            </a:r>
            <a:r>
              <a:rPr dirty="0" sz="1450" spc="-459">
                <a:latin typeface="Arial"/>
                <a:cs typeface="Arial"/>
              </a:rPr>
              <a:t>,</a:t>
            </a:r>
            <a:r>
              <a:rPr dirty="0" sz="1450">
                <a:latin typeface="Arial"/>
                <a:cs typeface="Arial"/>
              </a:rPr>
              <a:t> and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(4)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alignment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 </a:t>
            </a:r>
            <a:r>
              <a:rPr dirty="0" sz="1450" spc="-10">
                <a:latin typeface="Arial"/>
                <a:cs typeface="Arial"/>
              </a:rPr>
              <a:t>single-</a:t>
            </a:r>
            <a:r>
              <a:rPr dirty="0" sz="1450">
                <a:latin typeface="Arial"/>
                <a:cs typeface="Arial"/>
              </a:rPr>
              <a:t>cell</a:t>
            </a:r>
            <a:r>
              <a:rPr dirty="0" sz="1450" spc="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and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spatial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transcriptomes</a:t>
            </a:r>
            <a:r>
              <a:rPr dirty="0" sz="1450" spc="30">
                <a:latin typeface="Arial"/>
                <a:cs typeface="Arial"/>
              </a:rPr>
              <a:t> </a:t>
            </a:r>
            <a:r>
              <a:rPr dirty="0" sz="1450" spc="-445">
                <a:latin typeface="Arial"/>
                <a:cs typeface="Arial"/>
              </a:rPr>
              <a:t>(</a:t>
            </a:r>
            <a:r>
              <a:rPr dirty="0" sz="1450" spc="-445">
                <a:latin typeface="Times New Roman"/>
                <a:cs typeface="Times New Roman"/>
              </a:rPr>
              <a:t>𝐴𝐴</a:t>
            </a:r>
            <a:r>
              <a:rPr dirty="0" sz="1450" spc="55">
                <a:latin typeface="Times New Roman"/>
                <a:cs typeface="Times New Roman"/>
              </a:rPr>
              <a:t> </a:t>
            </a:r>
            <a:r>
              <a:rPr dirty="0" sz="1450" spc="-20">
                <a:latin typeface="Arial"/>
                <a:cs typeface="Arial"/>
              </a:rPr>
              <a:t>→</a:t>
            </a:r>
            <a:r>
              <a:rPr dirty="0" sz="1450" spc="-120">
                <a:latin typeface="Arial"/>
                <a:cs typeface="Arial"/>
              </a:rPr>
              <a:t> </a:t>
            </a:r>
            <a:r>
              <a:rPr dirty="0" sz="1450" spc="-425">
                <a:latin typeface="Times New Roman"/>
                <a:cs typeface="Times New Roman"/>
              </a:rPr>
              <a:t>𝐵𝐵</a:t>
            </a:r>
            <a:r>
              <a:rPr dirty="0" sz="1450" spc="-425">
                <a:latin typeface="Arial"/>
                <a:cs typeface="Arial"/>
              </a:rPr>
              <a:t>)</a:t>
            </a:r>
            <a:r>
              <a:rPr dirty="0" sz="1450">
                <a:latin typeface="Arial"/>
                <a:cs typeface="Arial"/>
              </a:rPr>
              <a:t> using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shortest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augmenting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path-</a:t>
            </a:r>
            <a:r>
              <a:rPr dirty="0" sz="1450">
                <a:latin typeface="Arial"/>
                <a:cs typeface="Arial"/>
              </a:rPr>
              <a:t>based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optimization.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91152" y="3179799"/>
            <a:ext cx="9172575" cy="2216150"/>
            <a:chOff x="8591152" y="3179799"/>
            <a:chExt cx="9172575" cy="221615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1152" y="3179799"/>
              <a:ext cx="9172494" cy="221610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617956" y="3179799"/>
              <a:ext cx="250825" cy="262255"/>
            </a:xfrm>
            <a:custGeom>
              <a:avLst/>
              <a:gdLst/>
              <a:ahLst/>
              <a:cxnLst/>
              <a:rect l="l" t="t" r="r" b="b"/>
              <a:pathLst>
                <a:path w="250825" h="262254">
                  <a:moveTo>
                    <a:pt x="250463" y="0"/>
                  </a:moveTo>
                  <a:lnTo>
                    <a:pt x="0" y="0"/>
                  </a:lnTo>
                  <a:lnTo>
                    <a:pt x="0" y="262190"/>
                  </a:lnTo>
                  <a:lnTo>
                    <a:pt x="250463" y="262190"/>
                  </a:lnTo>
                  <a:lnTo>
                    <a:pt x="250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043289" y="2924694"/>
            <a:ext cx="2926715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b="1">
                <a:latin typeface="Arial"/>
                <a:cs typeface="Arial"/>
              </a:rPr>
              <a:t>2.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CytoSPACE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workflow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044314" y="13865256"/>
            <a:ext cx="5720080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b="1">
                <a:latin typeface="Arial"/>
                <a:cs typeface="Arial"/>
              </a:rPr>
              <a:t>4.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Single-cell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cartography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of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TME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communities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12051" y="11622232"/>
            <a:ext cx="5957570" cy="39357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2065">
              <a:lnSpc>
                <a:spcPct val="101099"/>
              </a:lnSpc>
              <a:spcBef>
                <a:spcPts val="95"/>
              </a:spcBef>
            </a:pPr>
            <a:r>
              <a:rPr dirty="0" sz="1450" spc="-10" b="1">
                <a:latin typeface="Arial"/>
                <a:cs typeface="Arial"/>
              </a:rPr>
              <a:t>CytoSPACE </a:t>
            </a:r>
            <a:r>
              <a:rPr dirty="0" sz="1450" b="1">
                <a:latin typeface="Arial"/>
                <a:cs typeface="Arial"/>
              </a:rPr>
              <a:t>accurately</a:t>
            </a:r>
            <a:r>
              <a:rPr dirty="0" sz="1450" spc="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assigns</a:t>
            </a:r>
            <a:r>
              <a:rPr dirty="0" sz="1450" spc="-10" b="1">
                <a:latin typeface="Arial"/>
                <a:cs typeface="Arial"/>
              </a:rPr>
              <a:t> single-</a:t>
            </a:r>
            <a:r>
              <a:rPr dirty="0" sz="1450" b="1">
                <a:latin typeface="Arial"/>
                <a:cs typeface="Arial"/>
              </a:rPr>
              <a:t>cell</a:t>
            </a:r>
            <a:r>
              <a:rPr dirty="0" sz="1450" spc="-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transcriptomes</a:t>
            </a:r>
            <a:r>
              <a:rPr dirty="0" sz="1450" spc="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to</a:t>
            </a:r>
            <a:r>
              <a:rPr dirty="0" sz="1450" spc="-10" b="1">
                <a:latin typeface="Arial"/>
                <a:cs typeface="Arial"/>
              </a:rPr>
              <a:t> </a:t>
            </a:r>
            <a:r>
              <a:rPr dirty="0" sz="1450" spc="-25" b="1">
                <a:latin typeface="Arial"/>
                <a:cs typeface="Arial"/>
              </a:rPr>
              <a:t>ST </a:t>
            </a:r>
            <a:r>
              <a:rPr dirty="0" sz="1450" b="1">
                <a:latin typeface="Arial"/>
                <a:cs typeface="Arial"/>
              </a:rPr>
              <a:t>spots</a:t>
            </a:r>
            <a:r>
              <a:rPr dirty="0" sz="1450">
                <a:latin typeface="Arial"/>
                <a:cs typeface="Arial"/>
              </a:rPr>
              <a:t>,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resulting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reconstructed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tissue specimen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with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both high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20">
                <a:latin typeface="Arial"/>
                <a:cs typeface="Arial"/>
              </a:rPr>
              <a:t>gene </a:t>
            </a:r>
            <a:r>
              <a:rPr dirty="0" sz="1450">
                <a:latin typeface="Arial"/>
                <a:cs typeface="Arial"/>
              </a:rPr>
              <a:t>coverage</a:t>
            </a:r>
            <a:r>
              <a:rPr dirty="0" sz="1450" spc="3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and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spatially-</a:t>
            </a:r>
            <a:r>
              <a:rPr dirty="0" sz="1450">
                <a:latin typeface="Arial"/>
                <a:cs typeface="Arial"/>
              </a:rPr>
              <a:t>resolved</a:t>
            </a:r>
            <a:r>
              <a:rPr dirty="0" sz="1450" spc="4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scRNA-</a:t>
            </a:r>
            <a:r>
              <a:rPr dirty="0" sz="1450">
                <a:latin typeface="Arial"/>
                <a:cs typeface="Arial"/>
              </a:rPr>
              <a:t>seq</a:t>
            </a:r>
            <a:r>
              <a:rPr dirty="0" sz="1450" spc="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data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suitable</a:t>
            </a:r>
            <a:r>
              <a:rPr dirty="0" sz="1450" spc="30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for </a:t>
            </a:r>
            <a:r>
              <a:rPr dirty="0" sz="1450">
                <a:latin typeface="Arial"/>
                <a:cs typeface="Arial"/>
              </a:rPr>
              <a:t>downstream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analysis,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including</a:t>
            </a:r>
            <a:r>
              <a:rPr dirty="0" sz="1450" spc="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the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discovery</a:t>
            </a:r>
            <a:r>
              <a:rPr dirty="0" sz="1450" spc="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10">
                <a:latin typeface="Arial"/>
                <a:cs typeface="Arial"/>
              </a:rPr>
              <a:t> context-</a:t>
            </a:r>
            <a:r>
              <a:rPr dirty="0" sz="1450">
                <a:latin typeface="Arial"/>
                <a:cs typeface="Arial"/>
              </a:rPr>
              <a:t>dependent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cell- states.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01099"/>
              </a:lnSpc>
              <a:spcBef>
                <a:spcPts val="1095"/>
              </a:spcBef>
            </a:pPr>
            <a:r>
              <a:rPr dirty="0" sz="1450">
                <a:latin typeface="Arial"/>
                <a:cs typeface="Arial"/>
              </a:rPr>
              <a:t>Across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diverse platforms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and tissue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types,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CytoSPACE</a:t>
            </a:r>
            <a:r>
              <a:rPr dirty="0" sz="1450" b="1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outperforms </a:t>
            </a:r>
            <a:r>
              <a:rPr dirty="0" sz="1450" b="1">
                <a:latin typeface="Arial"/>
                <a:cs typeface="Arial"/>
              </a:rPr>
              <a:t>previous</a:t>
            </a:r>
            <a:r>
              <a:rPr dirty="0" sz="1450" spc="-2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methods</a:t>
            </a:r>
            <a:r>
              <a:rPr dirty="0" sz="1450" spc="-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with</a:t>
            </a:r>
            <a:r>
              <a:rPr dirty="0" sz="1450" spc="-2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respect</a:t>
            </a:r>
            <a:r>
              <a:rPr dirty="0" sz="1450" spc="1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to</a:t>
            </a:r>
            <a:r>
              <a:rPr dirty="0" sz="1450" spc="-10" b="1">
                <a:latin typeface="Arial"/>
                <a:cs typeface="Arial"/>
              </a:rPr>
              <a:t> noise-</a:t>
            </a:r>
            <a:r>
              <a:rPr dirty="0" sz="1450" b="1">
                <a:latin typeface="Arial"/>
                <a:cs typeface="Arial"/>
              </a:rPr>
              <a:t>tolerance,</a:t>
            </a:r>
            <a:r>
              <a:rPr dirty="0" sz="1450" spc="10" b="1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accuracy,</a:t>
            </a:r>
            <a:r>
              <a:rPr dirty="0" sz="1450" spc="25" b="1">
                <a:latin typeface="Arial"/>
                <a:cs typeface="Arial"/>
              </a:rPr>
              <a:t> </a:t>
            </a:r>
            <a:r>
              <a:rPr dirty="0" sz="1450" spc="-25" b="1">
                <a:latin typeface="Arial"/>
                <a:cs typeface="Arial"/>
              </a:rPr>
              <a:t>and </a:t>
            </a:r>
            <a:r>
              <a:rPr dirty="0" sz="1450" b="1">
                <a:latin typeface="Arial"/>
                <a:cs typeface="Arial"/>
              </a:rPr>
              <a:t>efficiency</a:t>
            </a:r>
            <a:r>
              <a:rPr dirty="0" sz="1450">
                <a:latin typeface="Arial"/>
                <a:cs typeface="Arial"/>
              </a:rPr>
              <a:t>,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enabling improved analysis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spatial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transcriptomics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data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at </a:t>
            </a:r>
            <a:r>
              <a:rPr dirty="0" sz="1450" spc="-10">
                <a:latin typeface="Arial"/>
                <a:cs typeface="Arial"/>
              </a:rPr>
              <a:t>single-</a:t>
            </a:r>
            <a:r>
              <a:rPr dirty="0" sz="1450">
                <a:latin typeface="Arial"/>
                <a:cs typeface="Arial"/>
              </a:rPr>
              <a:t>cell</a:t>
            </a:r>
            <a:r>
              <a:rPr dirty="0" sz="1450" spc="6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resolution.</a:t>
            </a:r>
            <a:endParaRPr sz="1450">
              <a:latin typeface="Arial"/>
              <a:cs typeface="Arial"/>
            </a:endParaRPr>
          </a:p>
          <a:p>
            <a:pPr marL="12700" marR="71120">
              <a:lnSpc>
                <a:spcPct val="101000"/>
              </a:lnSpc>
              <a:spcBef>
                <a:spcPts val="1105"/>
              </a:spcBef>
            </a:pPr>
            <a:r>
              <a:rPr dirty="0" sz="1450" spc="-10">
                <a:latin typeface="Arial"/>
                <a:cs typeface="Arial"/>
              </a:rPr>
              <a:t>CytoSPACE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runs in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approximately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5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minutes on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single processor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and </a:t>
            </a:r>
            <a:r>
              <a:rPr dirty="0" sz="1450">
                <a:latin typeface="Arial"/>
                <a:cs typeface="Arial"/>
              </a:rPr>
              <a:t>does not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require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GPU,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offering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5-</a:t>
            </a:r>
            <a:r>
              <a:rPr dirty="0" sz="1450" b="1">
                <a:latin typeface="Arial"/>
                <a:cs typeface="Arial"/>
              </a:rPr>
              <a:t>10x</a:t>
            </a:r>
            <a:r>
              <a:rPr dirty="0" sz="1450" spc="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speedup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over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alternative methods.</a:t>
            </a:r>
            <a:endParaRPr sz="1450">
              <a:latin typeface="Arial"/>
              <a:cs typeface="Arial"/>
            </a:endParaRPr>
          </a:p>
          <a:p>
            <a:pPr marL="12700" marR="24130" indent="-635">
              <a:lnSpc>
                <a:spcPct val="100800"/>
              </a:lnSpc>
              <a:spcBef>
                <a:spcPts val="1110"/>
              </a:spcBef>
            </a:pPr>
            <a:r>
              <a:rPr dirty="0" sz="1450" spc="-10">
                <a:latin typeface="Arial"/>
                <a:cs typeface="Arial"/>
              </a:rPr>
              <a:t>CytoSPACE</a:t>
            </a:r>
            <a:r>
              <a:rPr dirty="0" sz="1450" spc="-2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is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available as an</a:t>
            </a:r>
            <a:r>
              <a:rPr dirty="0" sz="1450" spc="-1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open-source</a:t>
            </a:r>
            <a:r>
              <a:rPr dirty="0" sz="1450" spc="-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Python package</a:t>
            </a:r>
            <a:r>
              <a:rPr dirty="0" sz="1450" spc="10" b="1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and </a:t>
            </a:r>
            <a:r>
              <a:rPr dirty="0" sz="1450" spc="-25">
                <a:latin typeface="Arial"/>
                <a:cs typeface="Arial"/>
              </a:rPr>
              <a:t>can </a:t>
            </a:r>
            <a:r>
              <a:rPr dirty="0" sz="1450">
                <a:latin typeface="Arial"/>
                <a:cs typeface="Arial"/>
              </a:rPr>
              <a:t>be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found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at:</a:t>
            </a:r>
            <a:endParaRPr sz="1450">
              <a:latin typeface="Arial"/>
              <a:cs typeface="Arial"/>
            </a:endParaRPr>
          </a:p>
          <a:p>
            <a:pPr algn="ctr" marL="51435">
              <a:lnSpc>
                <a:spcPct val="100000"/>
              </a:lnSpc>
              <a:spcBef>
                <a:spcPts val="1120"/>
              </a:spcBef>
            </a:pPr>
            <a:r>
              <a:rPr dirty="0" sz="1450" spc="-10" b="1">
                <a:solidFill>
                  <a:srgbClr val="001F5F"/>
                </a:solidFill>
                <a:latin typeface="Arial"/>
                <a:cs typeface="Arial"/>
              </a:rPr>
              <a:t>https://github.com/digitalcytometry/cytospace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7415" y="6695503"/>
            <a:ext cx="5554594" cy="3197388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437384" y="6193029"/>
            <a:ext cx="5429250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b="1">
                <a:latin typeface="Arial"/>
                <a:cs typeface="Arial"/>
              </a:rPr>
              <a:t>1.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CytoSPACE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versus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conventional</a:t>
            </a:r>
            <a:r>
              <a:rPr dirty="0" sz="2000" spc="-5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methods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66182" y="9963207"/>
            <a:ext cx="5767070" cy="6915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110"/>
              </a:spcBef>
            </a:pPr>
            <a:r>
              <a:rPr dirty="0" sz="1450" b="1">
                <a:latin typeface="Arial"/>
                <a:cs typeface="Arial"/>
              </a:rPr>
              <a:t>Figure</a:t>
            </a:r>
            <a:r>
              <a:rPr dirty="0" sz="1450" spc="-3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1:</a:t>
            </a:r>
            <a:r>
              <a:rPr dirty="0" sz="1450" spc="-15" b="1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Unlike conventional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methods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which only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obtain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cell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20">
                <a:latin typeface="Arial"/>
                <a:cs typeface="Arial"/>
              </a:rPr>
              <a:t>type </a:t>
            </a:r>
            <a:r>
              <a:rPr dirty="0" sz="1450">
                <a:latin typeface="Arial"/>
                <a:cs typeface="Arial"/>
              </a:rPr>
              <a:t>fraction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estimates per ST</a:t>
            </a:r>
            <a:r>
              <a:rPr dirty="0" sz="1450" spc="-4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spot,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CytoSPACE </a:t>
            </a:r>
            <a:r>
              <a:rPr dirty="0" sz="1450">
                <a:latin typeface="Arial"/>
                <a:cs typeface="Arial"/>
              </a:rPr>
              <a:t>optimally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maps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single-</a:t>
            </a:r>
            <a:r>
              <a:rPr dirty="0" sz="1450" spc="-20">
                <a:latin typeface="Arial"/>
                <a:cs typeface="Arial"/>
              </a:rPr>
              <a:t>cell </a:t>
            </a:r>
            <a:r>
              <a:rPr dirty="0" sz="1450">
                <a:latin typeface="Arial"/>
                <a:cs typeface="Arial"/>
              </a:rPr>
              <a:t>transcriptomes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to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ST</a:t>
            </a:r>
            <a:r>
              <a:rPr dirty="0" sz="1450" spc="-3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spots.</a:t>
            </a:r>
            <a:endParaRPr sz="145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193501" y="16425887"/>
            <a:ext cx="6396990" cy="3434079"/>
          </a:xfrm>
          <a:custGeom>
            <a:avLst/>
            <a:gdLst/>
            <a:ahLst/>
            <a:cxnLst/>
            <a:rect l="l" t="t" r="r" b="b"/>
            <a:pathLst>
              <a:path w="6396990" h="3434080">
                <a:moveTo>
                  <a:pt x="6396454" y="0"/>
                </a:moveTo>
                <a:lnTo>
                  <a:pt x="0" y="0"/>
                </a:lnTo>
                <a:lnTo>
                  <a:pt x="0" y="3433612"/>
                </a:lnTo>
                <a:lnTo>
                  <a:pt x="6396454" y="3433612"/>
                </a:lnTo>
                <a:lnTo>
                  <a:pt x="63964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2172949" y="15934425"/>
            <a:ext cx="2412365" cy="4451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50" spc="-10" b="1">
                <a:solidFill>
                  <a:srgbClr val="FFFFFF"/>
                </a:solidFill>
                <a:latin typeface="Arial"/>
                <a:cs typeface="Arial"/>
              </a:rPr>
              <a:t>REFERENCES</a:t>
            </a:r>
            <a:endParaRPr sz="275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14444082" y="14358523"/>
            <a:ext cx="5254625" cy="5316855"/>
            <a:chOff x="14444082" y="14358523"/>
            <a:chExt cx="5254625" cy="5316855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78002" y="16923464"/>
              <a:ext cx="2220664" cy="275174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01976" y="14358523"/>
              <a:ext cx="2046429" cy="254400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459873" y="16923464"/>
              <a:ext cx="1895648" cy="1917428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4452020" y="16915611"/>
              <a:ext cx="1911350" cy="1933575"/>
            </a:xfrm>
            <a:custGeom>
              <a:avLst/>
              <a:gdLst/>
              <a:ahLst/>
              <a:cxnLst/>
              <a:rect l="l" t="t" r="r" b="b"/>
              <a:pathLst>
                <a:path w="1911350" h="1933575">
                  <a:moveTo>
                    <a:pt x="0" y="0"/>
                  </a:moveTo>
                  <a:lnTo>
                    <a:pt x="1911355" y="0"/>
                  </a:lnTo>
                  <a:lnTo>
                    <a:pt x="1911355" y="1933134"/>
                  </a:lnTo>
                  <a:lnTo>
                    <a:pt x="0" y="1933134"/>
                  </a:lnTo>
                  <a:lnTo>
                    <a:pt x="0" y="0"/>
                  </a:lnTo>
                  <a:close/>
                </a:path>
              </a:pathLst>
            </a:custGeom>
            <a:ln w="157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05263" y="17617900"/>
              <a:ext cx="1011067" cy="5126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71958" y="18168243"/>
              <a:ext cx="973994" cy="21863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670486" y="18050131"/>
              <a:ext cx="761449" cy="11977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7269421" y="17937883"/>
              <a:ext cx="65405" cy="93345"/>
            </a:xfrm>
            <a:custGeom>
              <a:avLst/>
              <a:gdLst/>
              <a:ahLst/>
              <a:cxnLst/>
              <a:rect l="l" t="t" r="r" b="b"/>
              <a:pathLst>
                <a:path w="65405" h="93344">
                  <a:moveTo>
                    <a:pt x="65338" y="0"/>
                  </a:moveTo>
                  <a:lnTo>
                    <a:pt x="0" y="0"/>
                  </a:lnTo>
                  <a:lnTo>
                    <a:pt x="0" y="92981"/>
                  </a:lnTo>
                  <a:lnTo>
                    <a:pt x="65338" y="92981"/>
                  </a:lnTo>
                  <a:lnTo>
                    <a:pt x="653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7264394" y="17950448"/>
              <a:ext cx="33020" cy="92710"/>
            </a:xfrm>
            <a:custGeom>
              <a:avLst/>
              <a:gdLst/>
              <a:ahLst/>
              <a:cxnLst/>
              <a:rect l="l" t="t" r="r" b="b"/>
              <a:pathLst>
                <a:path w="33019" h="92709">
                  <a:moveTo>
                    <a:pt x="32780" y="0"/>
                  </a:moveTo>
                  <a:lnTo>
                    <a:pt x="0" y="92429"/>
                  </a:lnTo>
                </a:path>
              </a:pathLst>
            </a:custGeom>
            <a:ln w="52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7086666" y="12828164"/>
            <a:ext cx="12297410" cy="467359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38100" marR="30480" indent="-635">
              <a:lnSpc>
                <a:spcPts val="1720"/>
              </a:lnSpc>
              <a:spcBef>
                <a:spcPts val="185"/>
              </a:spcBef>
            </a:pPr>
            <a:r>
              <a:rPr dirty="0" sz="1450" b="1">
                <a:latin typeface="Arial"/>
                <a:cs typeface="Arial"/>
              </a:rPr>
              <a:t>Figure</a:t>
            </a:r>
            <a:r>
              <a:rPr dirty="0" sz="1450" spc="-3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3:</a:t>
            </a:r>
            <a:r>
              <a:rPr dirty="0" sz="1450" spc="-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Benchmarking</a:t>
            </a:r>
            <a:r>
              <a:rPr dirty="0" sz="1450" spc="5" b="1">
                <a:latin typeface="Arial"/>
                <a:cs typeface="Arial"/>
              </a:rPr>
              <a:t> </a:t>
            </a:r>
            <a:r>
              <a:rPr dirty="0" sz="1450" spc="-10" b="1">
                <a:latin typeface="Arial"/>
                <a:cs typeface="Arial"/>
              </a:rPr>
              <a:t>CytoSPACE</a:t>
            </a:r>
            <a:r>
              <a:rPr dirty="0" sz="1450" b="1">
                <a:latin typeface="Arial"/>
                <a:cs typeface="Arial"/>
              </a:rPr>
              <a:t> in</a:t>
            </a:r>
            <a:r>
              <a:rPr dirty="0" sz="1450" spc="-1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simulation.</a:t>
            </a:r>
            <a:r>
              <a:rPr dirty="0" sz="1450" spc="-30" b="1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(a)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Framework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design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for</a:t>
            </a:r>
            <a:r>
              <a:rPr dirty="0" sz="1450" spc="-10">
                <a:latin typeface="Arial"/>
                <a:cs typeface="Arial"/>
              </a:rPr>
              <a:t> CytoSPACE </a:t>
            </a:r>
            <a:r>
              <a:rPr dirty="0" sz="1450">
                <a:latin typeface="Arial"/>
                <a:cs typeface="Arial"/>
              </a:rPr>
              <a:t>simulation.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(b)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Comparison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10">
                <a:latin typeface="Arial"/>
                <a:cs typeface="Arial"/>
              </a:rPr>
              <a:t> CytoSPACE cell-to-</a:t>
            </a:r>
            <a:r>
              <a:rPr dirty="0" sz="1450" spc="-20">
                <a:latin typeface="Arial"/>
                <a:cs typeface="Arial"/>
              </a:rPr>
              <a:t>spot </a:t>
            </a:r>
            <a:r>
              <a:rPr dirty="0" sz="1450">
                <a:latin typeface="Arial"/>
                <a:cs typeface="Arial"/>
              </a:rPr>
              <a:t>assignments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against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ground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truth.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(c)</a:t>
            </a:r>
            <a:r>
              <a:rPr dirty="0" sz="1450" spc="-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Comparison</a:t>
            </a:r>
            <a:r>
              <a:rPr dirty="0" sz="1450" spc="2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10">
                <a:latin typeface="Arial"/>
                <a:cs typeface="Arial"/>
              </a:rPr>
              <a:t> CytoSPACE cell-to-</a:t>
            </a:r>
            <a:r>
              <a:rPr dirty="0" sz="1450">
                <a:latin typeface="Arial"/>
                <a:cs typeface="Arial"/>
              </a:rPr>
              <a:t>spot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assignment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precision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against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recently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published</a:t>
            </a:r>
            <a:r>
              <a:rPr dirty="0" baseline="26315" sz="1425">
                <a:latin typeface="Arial"/>
                <a:cs typeface="Arial"/>
              </a:rPr>
              <a:t>8,9</a:t>
            </a:r>
            <a:r>
              <a:rPr dirty="0" baseline="26315" sz="1425" spc="232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and naïve </a:t>
            </a:r>
            <a:r>
              <a:rPr dirty="0" sz="1450" spc="-10">
                <a:latin typeface="Arial"/>
                <a:cs typeface="Arial"/>
              </a:rPr>
              <a:t>methods.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267689" y="14354432"/>
            <a:ext cx="2113862" cy="4532070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14564373" y="14423645"/>
            <a:ext cx="2522220" cy="2242185"/>
            <a:chOff x="14564373" y="14423645"/>
            <a:chExt cx="2522220" cy="2242185"/>
          </a:xfrm>
        </p:grpSpPr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76667" y="14428880"/>
              <a:ext cx="2503496" cy="2231555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14566990" y="14426262"/>
              <a:ext cx="2517140" cy="2237105"/>
            </a:xfrm>
            <a:custGeom>
              <a:avLst/>
              <a:gdLst/>
              <a:ahLst/>
              <a:cxnLst/>
              <a:rect l="l" t="t" r="r" b="b"/>
              <a:pathLst>
                <a:path w="2517140" h="2237105">
                  <a:moveTo>
                    <a:pt x="0" y="0"/>
                  </a:moveTo>
                  <a:lnTo>
                    <a:pt x="2516572" y="0"/>
                  </a:lnTo>
                  <a:lnTo>
                    <a:pt x="2516572" y="2236790"/>
                  </a:lnTo>
                  <a:lnTo>
                    <a:pt x="0" y="2236790"/>
                  </a:lnTo>
                  <a:lnTo>
                    <a:pt x="0" y="0"/>
                  </a:lnTo>
                  <a:close/>
                </a:path>
              </a:pathLst>
            </a:custGeom>
            <a:ln w="523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7145582" y="18848147"/>
            <a:ext cx="10033635" cy="9150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 indent="-635">
              <a:lnSpc>
                <a:spcPct val="100499"/>
              </a:lnSpc>
              <a:spcBef>
                <a:spcPts val="105"/>
              </a:spcBef>
            </a:pPr>
            <a:r>
              <a:rPr dirty="0" sz="1450" b="1">
                <a:latin typeface="Arial"/>
                <a:cs typeface="Arial"/>
              </a:rPr>
              <a:t>Figure</a:t>
            </a:r>
            <a:r>
              <a:rPr dirty="0" sz="1450" spc="-1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4: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Recovery</a:t>
            </a:r>
            <a:r>
              <a:rPr dirty="0" sz="1450" spc="2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of</a:t>
            </a:r>
            <a:r>
              <a:rPr dirty="0" sz="1450" spc="-2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spatial</a:t>
            </a:r>
            <a:r>
              <a:rPr dirty="0" sz="1450" spc="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localization</a:t>
            </a:r>
            <a:r>
              <a:rPr dirty="0" sz="1450" spc="-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of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cell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states</a:t>
            </a:r>
            <a:r>
              <a:rPr dirty="0" sz="1450" spc="1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in</a:t>
            </a:r>
            <a:r>
              <a:rPr dirty="0" sz="1450" spc="-1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the</a:t>
            </a:r>
            <a:r>
              <a:rPr dirty="0" sz="1450" spc="-5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tumor</a:t>
            </a:r>
            <a:r>
              <a:rPr dirty="0" sz="1450" spc="-10" b="1">
                <a:latin typeface="Arial"/>
                <a:cs typeface="Arial"/>
              </a:rPr>
              <a:t> </a:t>
            </a:r>
            <a:r>
              <a:rPr dirty="0" sz="1450" b="1">
                <a:latin typeface="Arial"/>
                <a:cs typeface="Arial"/>
              </a:rPr>
              <a:t>microenvironment.</a:t>
            </a:r>
            <a:r>
              <a:rPr dirty="0" sz="1450" spc="-10" b="1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(a) </a:t>
            </a:r>
            <a:r>
              <a:rPr dirty="0" sz="1450" spc="-10">
                <a:latin typeface="Arial"/>
                <a:cs typeface="Arial"/>
              </a:rPr>
              <a:t>CytoSPACE</a:t>
            </a:r>
            <a:r>
              <a:rPr dirty="0" sz="145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cell-to-</a:t>
            </a:r>
            <a:r>
              <a:rPr dirty="0" sz="1450" spc="-20">
                <a:latin typeface="Arial"/>
                <a:cs typeface="Arial"/>
              </a:rPr>
              <a:t>spot </a:t>
            </a:r>
            <a:r>
              <a:rPr dirty="0" sz="1450">
                <a:latin typeface="Arial"/>
                <a:cs typeface="Arial"/>
              </a:rPr>
              <a:t>assignments. (b)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Framework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for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spatial cell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state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enrichment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analysis.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simulation.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(c)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Sample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results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for</a:t>
            </a:r>
            <a:r>
              <a:rPr dirty="0" sz="1450" spc="-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</a:t>
            </a:r>
            <a:r>
              <a:rPr dirty="0" sz="1450" spc="-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cell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exhaustion </a:t>
            </a:r>
            <a:r>
              <a:rPr dirty="0" sz="1450">
                <a:latin typeface="Arial"/>
                <a:cs typeface="Arial"/>
              </a:rPr>
              <a:t>enrichment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localization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melanoma.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(d)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Carcinoma</a:t>
            </a:r>
            <a:r>
              <a:rPr dirty="0" sz="1450" spc="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ecotypes</a:t>
            </a:r>
            <a:r>
              <a:rPr dirty="0" baseline="26315" sz="1425">
                <a:latin typeface="Arial"/>
                <a:cs typeface="Arial"/>
              </a:rPr>
              <a:t>4</a:t>
            </a:r>
            <a:r>
              <a:rPr dirty="0" sz="1450">
                <a:latin typeface="Arial"/>
                <a:cs typeface="Arial"/>
              </a:rPr>
              <a:t>.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(e)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Benchmarking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recovery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3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T</a:t>
            </a:r>
            <a:r>
              <a:rPr dirty="0" sz="1450" spc="-4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cell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exhaustion </a:t>
            </a:r>
            <a:r>
              <a:rPr dirty="0" sz="1450">
                <a:latin typeface="Arial"/>
                <a:cs typeface="Arial"/>
              </a:rPr>
              <a:t>enrichment.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(f)</a:t>
            </a:r>
            <a:r>
              <a:rPr dirty="0" sz="1450" spc="-1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Benchmarking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recovery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of</a:t>
            </a:r>
            <a:r>
              <a:rPr dirty="0" sz="1450" spc="-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carcinoma</a:t>
            </a:r>
            <a:r>
              <a:rPr dirty="0" sz="1450" spc="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ecotype</a:t>
            </a:r>
            <a:r>
              <a:rPr dirty="0" sz="1450" spc="10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cell</a:t>
            </a:r>
            <a:r>
              <a:rPr dirty="0" sz="1450" spc="-5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states.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15811875" y="8154726"/>
            <a:ext cx="4041140" cy="4467860"/>
            <a:chOff x="15811875" y="8154726"/>
            <a:chExt cx="4041140" cy="4467860"/>
          </a:xfrm>
        </p:grpSpPr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881400" y="8154726"/>
              <a:ext cx="3971129" cy="222903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811875" y="10425651"/>
              <a:ext cx="4040922" cy="2196372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16918105" y="7723647"/>
            <a:ext cx="2418080" cy="393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97790">
              <a:lnSpc>
                <a:spcPct val="100800"/>
              </a:lnSpc>
              <a:spcBef>
                <a:spcPts val="95"/>
              </a:spcBef>
            </a:pPr>
            <a:r>
              <a:rPr dirty="0" sz="1200">
                <a:latin typeface="Arial"/>
                <a:cs typeface="Arial"/>
              </a:rPr>
              <a:t>Benchmarking single-cell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spatial </a:t>
            </a:r>
            <a:r>
              <a:rPr dirty="0" sz="1200">
                <a:latin typeface="Arial"/>
                <a:cs typeface="Arial"/>
              </a:rPr>
              <a:t>assignment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(mean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5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cells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spot)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19047" y="14358515"/>
            <a:ext cx="4787295" cy="4348983"/>
          </a:xfrm>
          <a:prstGeom prst="rect">
            <a:avLst/>
          </a:prstGeom>
        </p:spPr>
      </p:pic>
      <p:sp>
        <p:nvSpPr>
          <p:cNvPr id="45" name="object 45" descr=""/>
          <p:cNvSpPr/>
          <p:nvPr/>
        </p:nvSpPr>
        <p:spPr>
          <a:xfrm>
            <a:off x="6988687" y="7681441"/>
            <a:ext cx="289560" cy="338455"/>
          </a:xfrm>
          <a:custGeom>
            <a:avLst/>
            <a:gdLst/>
            <a:ahLst/>
            <a:cxnLst/>
            <a:rect l="l" t="t" r="r" b="b"/>
            <a:pathLst>
              <a:path w="289559" h="338454">
                <a:moveTo>
                  <a:pt x="288996" y="0"/>
                </a:moveTo>
                <a:lnTo>
                  <a:pt x="0" y="0"/>
                </a:lnTo>
                <a:lnTo>
                  <a:pt x="0" y="338419"/>
                </a:lnTo>
                <a:lnTo>
                  <a:pt x="288996" y="338419"/>
                </a:lnTo>
                <a:lnTo>
                  <a:pt x="288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 txBox="1"/>
          <p:nvPr/>
        </p:nvSpPr>
        <p:spPr>
          <a:xfrm>
            <a:off x="6933058" y="7090163"/>
            <a:ext cx="5246370" cy="908050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dirty="0" sz="2000" b="1">
                <a:latin typeface="Arial"/>
                <a:cs typeface="Arial"/>
              </a:rPr>
              <a:t>3.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Benchmarking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CytoSPACE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simulation</a:t>
            </a:r>
            <a:endParaRPr sz="2000">
              <a:latin typeface="Arial"/>
              <a:cs typeface="Arial"/>
            </a:endParaRPr>
          </a:p>
          <a:p>
            <a:pPr marL="106045">
              <a:lnSpc>
                <a:spcPct val="100000"/>
              </a:lnSpc>
              <a:spcBef>
                <a:spcPts val="1120"/>
              </a:spcBef>
            </a:pPr>
            <a:r>
              <a:rPr dirty="0" sz="1850" spc="5" b="1">
                <a:latin typeface="Arial"/>
                <a:cs typeface="Arial"/>
              </a:rPr>
              <a:t>a</a:t>
            </a:r>
            <a:endParaRPr sz="1850">
              <a:latin typeface="Arial"/>
              <a:cs typeface="Arial"/>
            </a:endParaRPr>
          </a:p>
        </p:txBody>
      </p:sp>
      <p:sp>
        <p:nvSpPr>
          <p:cNvPr id="47" name="object 47" descr=""/>
          <p:cNvSpPr/>
          <p:nvPr/>
        </p:nvSpPr>
        <p:spPr>
          <a:xfrm>
            <a:off x="16081604" y="7677253"/>
            <a:ext cx="289560" cy="338455"/>
          </a:xfrm>
          <a:custGeom>
            <a:avLst/>
            <a:gdLst/>
            <a:ahLst/>
            <a:cxnLst/>
            <a:rect l="l" t="t" r="r" b="b"/>
            <a:pathLst>
              <a:path w="289559" h="338454">
                <a:moveTo>
                  <a:pt x="288996" y="0"/>
                </a:moveTo>
                <a:lnTo>
                  <a:pt x="0" y="0"/>
                </a:lnTo>
                <a:lnTo>
                  <a:pt x="0" y="338419"/>
                </a:lnTo>
                <a:lnTo>
                  <a:pt x="288996" y="338419"/>
                </a:lnTo>
                <a:lnTo>
                  <a:pt x="2889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 txBox="1"/>
          <p:nvPr/>
        </p:nvSpPr>
        <p:spPr>
          <a:xfrm>
            <a:off x="16119118" y="7683956"/>
            <a:ext cx="157480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5" b="1">
                <a:latin typeface="Arial"/>
                <a:cs typeface="Arial"/>
              </a:rPr>
              <a:t>c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6981986" y="9816665"/>
            <a:ext cx="8853805" cy="2357755"/>
            <a:chOff x="6981986" y="9816665"/>
            <a:chExt cx="8853805" cy="2357755"/>
          </a:xfrm>
        </p:grpSpPr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988688" y="9895406"/>
              <a:ext cx="8846640" cy="2278464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6981986" y="9816665"/>
              <a:ext cx="288290" cy="338455"/>
            </a:xfrm>
            <a:custGeom>
              <a:avLst/>
              <a:gdLst/>
              <a:ahLst/>
              <a:cxnLst/>
              <a:rect l="l" t="t" r="r" b="b"/>
              <a:pathLst>
                <a:path w="288290" h="338454">
                  <a:moveTo>
                    <a:pt x="288158" y="0"/>
                  </a:moveTo>
                  <a:lnTo>
                    <a:pt x="0" y="0"/>
                  </a:lnTo>
                  <a:lnTo>
                    <a:pt x="0" y="338419"/>
                  </a:lnTo>
                  <a:lnTo>
                    <a:pt x="288158" y="338419"/>
                  </a:lnTo>
                  <a:lnTo>
                    <a:pt x="288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 descr=""/>
          <p:cNvSpPr txBox="1"/>
          <p:nvPr/>
        </p:nvSpPr>
        <p:spPr>
          <a:xfrm>
            <a:off x="7019288" y="9822999"/>
            <a:ext cx="170815" cy="3098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850" spc="10" b="1">
                <a:latin typeface="Arial"/>
                <a:cs typeface="Arial"/>
              </a:rPr>
              <a:t>b</a:t>
            </a:r>
            <a:endParaRPr sz="1850">
              <a:latin typeface="Arial"/>
              <a:cs typeface="Arial"/>
            </a:endParaRPr>
          </a:p>
        </p:txBody>
      </p:sp>
      <p:pic>
        <p:nvPicPr>
          <p:cNvPr id="53" name="object 5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907491" y="12112720"/>
            <a:ext cx="3950454" cy="666443"/>
          </a:xfrm>
          <a:prstGeom prst="rect">
            <a:avLst/>
          </a:prstGeom>
        </p:spPr>
      </p:pic>
      <p:sp>
        <p:nvSpPr>
          <p:cNvPr id="54" name="object 54" descr=""/>
          <p:cNvSpPr/>
          <p:nvPr/>
        </p:nvSpPr>
        <p:spPr>
          <a:xfrm>
            <a:off x="17535800" y="16879904"/>
            <a:ext cx="288290" cy="321945"/>
          </a:xfrm>
          <a:custGeom>
            <a:avLst/>
            <a:gdLst/>
            <a:ahLst/>
            <a:cxnLst/>
            <a:rect l="l" t="t" r="r" b="b"/>
            <a:pathLst>
              <a:path w="288290" h="321944">
                <a:moveTo>
                  <a:pt x="288158" y="0"/>
                </a:moveTo>
                <a:lnTo>
                  <a:pt x="0" y="0"/>
                </a:lnTo>
                <a:lnTo>
                  <a:pt x="0" y="321665"/>
                </a:lnTo>
                <a:lnTo>
                  <a:pt x="288158" y="321665"/>
                </a:lnTo>
                <a:lnTo>
                  <a:pt x="2881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17573094" y="16885814"/>
            <a:ext cx="100330" cy="2940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50" b="1">
                <a:latin typeface="Arial"/>
                <a:cs typeface="Arial"/>
              </a:rPr>
              <a:t>f</a:t>
            </a:r>
            <a:endParaRPr sz="175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04399" y="16622720"/>
            <a:ext cx="5957570" cy="3042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4795" marR="231775" indent="-25146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83210" algn="l"/>
                <a:tab pos="283845" algn="l"/>
              </a:tabLst>
            </a:pPr>
            <a:r>
              <a:rPr dirty="0" sz="1100">
                <a:latin typeface="Arial"/>
                <a:cs typeface="Arial"/>
              </a:rPr>
              <a:t>Keren,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L.</a:t>
            </a:r>
            <a:r>
              <a:rPr dirty="0" sz="1100" i="1">
                <a:latin typeface="Arial"/>
                <a:cs typeface="Arial"/>
              </a:rPr>
              <a:t>,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al.</a:t>
            </a:r>
            <a:r>
              <a:rPr dirty="0" sz="1100" spc="-7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Structured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Tumor-</a:t>
            </a:r>
            <a:r>
              <a:rPr dirty="0" sz="1100">
                <a:latin typeface="Arial"/>
                <a:cs typeface="Arial"/>
              </a:rPr>
              <a:t>Immune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Microenvironment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Triple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Negative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Breast </a:t>
            </a:r>
            <a:r>
              <a:rPr dirty="0" sz="1100">
                <a:latin typeface="Arial"/>
                <a:cs typeface="Arial"/>
              </a:rPr>
              <a:t>Cancer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Revealed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Multiplexed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Ion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Beam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Imaging.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Cell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174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1373-1387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e1319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(2018).</a:t>
            </a:r>
            <a:endParaRPr sz="1100">
              <a:latin typeface="Arial"/>
              <a:cs typeface="Arial"/>
            </a:endParaRPr>
          </a:p>
          <a:p>
            <a:pPr marL="264795" marR="16510" indent="-251460">
              <a:lnSpc>
                <a:spcPct val="100000"/>
              </a:lnSpc>
              <a:buAutoNum type="arabicPeriod"/>
              <a:tabLst>
                <a:tab pos="264795" algn="l"/>
                <a:tab pos="265430" algn="l"/>
              </a:tabLst>
            </a:pPr>
            <a:r>
              <a:rPr dirty="0" sz="1100">
                <a:latin typeface="Arial"/>
                <a:cs typeface="Arial"/>
              </a:rPr>
              <a:t>Schürch,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C.M.</a:t>
            </a:r>
            <a:r>
              <a:rPr dirty="0" sz="1100" i="1">
                <a:latin typeface="Arial"/>
                <a:cs typeface="Arial"/>
              </a:rPr>
              <a:t>,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al.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Coordinated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Cellular Neighborhoods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Orchestrate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Antitumoral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Immunity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Colorectal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Cancer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Invasive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Front.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Cell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182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1-</a:t>
            </a:r>
            <a:r>
              <a:rPr dirty="0" sz="1100">
                <a:latin typeface="Arial"/>
                <a:cs typeface="Arial"/>
              </a:rPr>
              <a:t>19</a:t>
            </a:r>
            <a:r>
              <a:rPr dirty="0" sz="1100" spc="-10">
                <a:latin typeface="Arial"/>
                <a:cs typeface="Arial"/>
              </a:rPr>
              <a:t> (2020).</a:t>
            </a:r>
            <a:endParaRPr sz="1100">
              <a:latin typeface="Arial"/>
              <a:cs typeface="Arial"/>
            </a:endParaRPr>
          </a:p>
          <a:p>
            <a:pPr marL="264160" marR="5080" indent="-251460">
              <a:lnSpc>
                <a:spcPct val="100000"/>
              </a:lnSpc>
              <a:buAutoNum type="arabicPeriod"/>
              <a:tabLst>
                <a:tab pos="264160" algn="l"/>
                <a:tab pos="264795" algn="l"/>
              </a:tabLst>
            </a:pPr>
            <a:r>
              <a:rPr dirty="0" sz="1100">
                <a:latin typeface="Arial"/>
                <a:cs typeface="Arial"/>
              </a:rPr>
              <a:t>Jackson,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H.W.</a:t>
            </a:r>
            <a:r>
              <a:rPr dirty="0" sz="1100" spc="-10" i="1">
                <a:latin typeface="Arial"/>
                <a:cs typeface="Arial"/>
              </a:rPr>
              <a:t>,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al.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The</a:t>
            </a:r>
            <a:r>
              <a:rPr dirty="0" sz="1100" spc="-10">
                <a:latin typeface="Arial"/>
                <a:cs typeface="Arial"/>
              </a:rPr>
              <a:t> single-</a:t>
            </a:r>
            <a:r>
              <a:rPr dirty="0" sz="1100">
                <a:latin typeface="Arial"/>
                <a:cs typeface="Arial"/>
              </a:rPr>
              <a:t>cell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pathology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landscape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breast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cancer.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Nature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578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615- </a:t>
            </a:r>
            <a:r>
              <a:rPr dirty="0" sz="1100">
                <a:latin typeface="Arial"/>
                <a:cs typeface="Arial"/>
              </a:rPr>
              <a:t>620</a:t>
            </a:r>
            <a:r>
              <a:rPr dirty="0" sz="1100" spc="-10">
                <a:latin typeface="Arial"/>
                <a:cs typeface="Arial"/>
              </a:rPr>
              <a:t> (2020).</a:t>
            </a:r>
            <a:endParaRPr sz="1100">
              <a:latin typeface="Arial"/>
              <a:cs typeface="Arial"/>
            </a:endParaRPr>
          </a:p>
          <a:p>
            <a:pPr marL="264160" marR="187960" indent="-251460">
              <a:lnSpc>
                <a:spcPct val="100000"/>
              </a:lnSpc>
              <a:buAutoNum type="arabicPeriod"/>
              <a:tabLst>
                <a:tab pos="264160" algn="l"/>
                <a:tab pos="264795" algn="l"/>
              </a:tabLst>
            </a:pPr>
            <a:r>
              <a:rPr dirty="0" sz="1100">
                <a:latin typeface="Arial"/>
                <a:cs typeface="Arial"/>
              </a:rPr>
              <a:t>Luca,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B.A.</a:t>
            </a:r>
            <a:r>
              <a:rPr dirty="0" sz="1100" i="1">
                <a:latin typeface="Arial"/>
                <a:cs typeface="Arial"/>
              </a:rPr>
              <a:t>,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10" i="1">
                <a:latin typeface="Arial"/>
                <a:cs typeface="Arial"/>
              </a:rPr>
              <a:t> al.</a:t>
            </a:r>
            <a:r>
              <a:rPr dirty="0" sz="1100" spc="-7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Atlas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clinically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distinct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cell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states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ecosystems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across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human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solid </a:t>
            </a:r>
            <a:r>
              <a:rPr dirty="0" sz="1100">
                <a:latin typeface="Arial"/>
                <a:cs typeface="Arial"/>
              </a:rPr>
              <a:t>tumors.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Cell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184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5482-5496.e5428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(2021).</a:t>
            </a:r>
            <a:endParaRPr sz="1100">
              <a:latin typeface="Arial"/>
              <a:cs typeface="Arial"/>
            </a:endParaRPr>
          </a:p>
          <a:p>
            <a:pPr marL="264160" indent="-252095">
              <a:lnSpc>
                <a:spcPct val="100000"/>
              </a:lnSpc>
              <a:buAutoNum type="arabicPeriod"/>
              <a:tabLst>
                <a:tab pos="264160" algn="l"/>
                <a:tab pos="264795" algn="l"/>
              </a:tabLst>
            </a:pPr>
            <a:r>
              <a:rPr dirty="0" sz="1100">
                <a:latin typeface="Arial"/>
                <a:cs typeface="Arial"/>
              </a:rPr>
              <a:t>Grünwald,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B.T.</a:t>
            </a:r>
            <a:r>
              <a:rPr dirty="0" sz="1100" spc="-20" i="1">
                <a:latin typeface="Arial"/>
                <a:cs typeface="Arial"/>
              </a:rPr>
              <a:t>,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al.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Spatially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confined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sub-tumor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microenvironments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pancreatic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cancer.</a:t>
            </a:r>
            <a:endParaRPr sz="1100">
              <a:latin typeface="Arial"/>
              <a:cs typeface="Arial"/>
            </a:endParaRPr>
          </a:p>
          <a:p>
            <a:pPr marL="264160">
              <a:lnSpc>
                <a:spcPct val="100000"/>
              </a:lnSpc>
            </a:pPr>
            <a:r>
              <a:rPr dirty="0" sz="1100" i="1">
                <a:latin typeface="Arial"/>
                <a:cs typeface="Arial"/>
              </a:rPr>
              <a:t>Cell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184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5577-5592.e5518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(2021).</a:t>
            </a:r>
            <a:endParaRPr sz="1100">
              <a:latin typeface="Arial"/>
              <a:cs typeface="Arial"/>
            </a:endParaRPr>
          </a:p>
          <a:p>
            <a:pPr marL="264160" marR="168275" indent="-251460">
              <a:lnSpc>
                <a:spcPct val="100000"/>
              </a:lnSpc>
              <a:buAutoNum type="arabicPeriod" startAt="6"/>
              <a:tabLst>
                <a:tab pos="264160" algn="l"/>
                <a:tab pos="264795" algn="l"/>
              </a:tabLst>
            </a:pPr>
            <a:r>
              <a:rPr dirty="0" sz="1100">
                <a:latin typeface="Arial"/>
                <a:cs typeface="Arial"/>
              </a:rPr>
              <a:t>Nalio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Ramos,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R.</a:t>
            </a:r>
            <a:r>
              <a:rPr dirty="0" sz="1100" i="1">
                <a:latin typeface="Arial"/>
                <a:cs typeface="Arial"/>
              </a:rPr>
              <a:t>,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al.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Tissue-</a:t>
            </a:r>
            <a:r>
              <a:rPr dirty="0" sz="1100">
                <a:latin typeface="Arial"/>
                <a:cs typeface="Arial"/>
              </a:rPr>
              <a:t>resident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FOLR2+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macrophages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associate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CD8+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cell </a:t>
            </a:r>
            <a:r>
              <a:rPr dirty="0" sz="1100">
                <a:latin typeface="Arial"/>
                <a:cs typeface="Arial"/>
              </a:rPr>
              <a:t>infiltration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human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breast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cancer.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Cell </a:t>
            </a:r>
            <a:r>
              <a:rPr dirty="0" sz="1100" b="1">
                <a:latin typeface="Arial"/>
                <a:cs typeface="Arial"/>
              </a:rPr>
              <a:t>185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1189-</a:t>
            </a:r>
            <a:r>
              <a:rPr dirty="0" sz="1100" spc="-10">
                <a:latin typeface="Arial"/>
                <a:cs typeface="Arial"/>
              </a:rPr>
              <a:t>1207.e1125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(2022).</a:t>
            </a:r>
            <a:endParaRPr sz="1100">
              <a:latin typeface="Arial"/>
              <a:cs typeface="Arial"/>
            </a:endParaRPr>
          </a:p>
          <a:p>
            <a:pPr marL="264160" marR="69850" indent="-251460">
              <a:lnSpc>
                <a:spcPct val="100000"/>
              </a:lnSpc>
              <a:buAutoNum type="arabicPeriod" startAt="6"/>
              <a:tabLst>
                <a:tab pos="264160" algn="l"/>
                <a:tab pos="264795" algn="l"/>
              </a:tabLst>
            </a:pPr>
            <a:r>
              <a:rPr dirty="0" sz="1100">
                <a:latin typeface="Arial"/>
                <a:cs typeface="Arial"/>
              </a:rPr>
              <a:t>Hu,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J.,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al.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Statistical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machine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learning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methods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for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spatially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resolved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transcriptomics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histology</a:t>
            </a:r>
            <a:r>
              <a:rPr dirty="0" sz="1100" i="1">
                <a:latin typeface="Arial"/>
                <a:cs typeface="Arial"/>
              </a:rPr>
              <a:t>.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Comput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Struct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Biotechnol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J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19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3829-3841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(2021).</a:t>
            </a:r>
            <a:endParaRPr sz="1100">
              <a:latin typeface="Arial"/>
              <a:cs typeface="Arial"/>
            </a:endParaRPr>
          </a:p>
          <a:p>
            <a:pPr marL="263525" marR="728345" indent="-251460">
              <a:lnSpc>
                <a:spcPct val="100000"/>
              </a:lnSpc>
              <a:buAutoNum type="arabicPeriod" startAt="6"/>
              <a:tabLst>
                <a:tab pos="263525" algn="l"/>
                <a:tab pos="264160" algn="l"/>
              </a:tabLst>
            </a:pPr>
            <a:r>
              <a:rPr dirty="0" sz="1100">
                <a:latin typeface="Arial"/>
                <a:cs typeface="Arial"/>
              </a:rPr>
              <a:t>Biancalani,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T.</a:t>
            </a:r>
            <a:r>
              <a:rPr dirty="0" sz="1100" spc="-35" i="1">
                <a:latin typeface="Arial"/>
                <a:cs typeface="Arial"/>
              </a:rPr>
              <a:t>,</a:t>
            </a:r>
            <a:r>
              <a:rPr dirty="0" sz="1100" spc="-1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et</a:t>
            </a:r>
            <a:r>
              <a:rPr dirty="0" sz="1100" spc="-2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al.</a:t>
            </a:r>
            <a:r>
              <a:rPr dirty="0" sz="1100" spc="-5" i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Deep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learning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and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alignment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spatially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resolved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single-</a:t>
            </a:r>
            <a:r>
              <a:rPr dirty="0" sz="1100" spc="-20">
                <a:latin typeface="Arial"/>
                <a:cs typeface="Arial"/>
              </a:rPr>
              <a:t>cell </a:t>
            </a:r>
            <a:r>
              <a:rPr dirty="0" sz="1100">
                <a:latin typeface="Arial"/>
                <a:cs typeface="Arial"/>
              </a:rPr>
              <a:t>transcriptomes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with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Tangram.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Nature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Methods</a:t>
            </a:r>
            <a:r>
              <a:rPr dirty="0" sz="1100" spc="-25" i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18</a:t>
            </a:r>
            <a:r>
              <a:rPr dirty="0" sz="1100">
                <a:latin typeface="Arial"/>
                <a:cs typeface="Arial"/>
              </a:rPr>
              <a:t>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1352-1362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(2021).</a:t>
            </a:r>
            <a:endParaRPr sz="1100">
              <a:latin typeface="Arial"/>
              <a:cs typeface="Arial"/>
            </a:endParaRPr>
          </a:p>
          <a:p>
            <a:pPr marL="263525" indent="-251460">
              <a:lnSpc>
                <a:spcPct val="100000"/>
              </a:lnSpc>
              <a:buAutoNum type="arabicPeriod" startAt="6"/>
              <a:tabLst>
                <a:tab pos="263525" algn="l"/>
                <a:tab pos="264160" algn="l"/>
              </a:tabLst>
            </a:pPr>
            <a:r>
              <a:rPr dirty="0" sz="1100">
                <a:latin typeface="Arial"/>
                <a:cs typeface="Arial"/>
              </a:rPr>
              <a:t>Wei,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R.,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al.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Spatial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charting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single-</a:t>
            </a:r>
            <a:r>
              <a:rPr dirty="0" sz="1100">
                <a:latin typeface="Arial"/>
                <a:cs typeface="Arial"/>
              </a:rPr>
              <a:t>cell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transcriptomes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tissues</a:t>
            </a:r>
            <a:r>
              <a:rPr dirty="0" sz="1100" i="1">
                <a:latin typeface="Arial"/>
                <a:cs typeface="Arial"/>
              </a:rPr>
              <a:t>.</a:t>
            </a:r>
            <a:r>
              <a:rPr dirty="0" sz="1100" spc="-30" i="1">
                <a:latin typeface="Arial"/>
                <a:cs typeface="Arial"/>
              </a:rPr>
              <a:t> </a:t>
            </a:r>
            <a:r>
              <a:rPr dirty="0" sz="1100" i="1">
                <a:latin typeface="Arial"/>
                <a:cs typeface="Arial"/>
              </a:rPr>
              <a:t>Nature</a:t>
            </a:r>
            <a:r>
              <a:rPr dirty="0" sz="1100" spc="-15" i="1">
                <a:latin typeface="Arial"/>
                <a:cs typeface="Arial"/>
              </a:rPr>
              <a:t> </a:t>
            </a:r>
            <a:r>
              <a:rPr dirty="0" sz="1100" spc="-10" i="1">
                <a:latin typeface="Arial"/>
                <a:cs typeface="Arial"/>
              </a:rPr>
              <a:t>Biotechnology</a:t>
            </a:r>
            <a:endParaRPr sz="1100">
              <a:latin typeface="Arial"/>
              <a:cs typeface="Arial"/>
            </a:endParaRPr>
          </a:p>
          <a:p>
            <a:pPr marL="26352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(2022).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Chloe Beate Steen</dc:creator>
  <dc:title>PowerPoint Presentation</dc:title>
  <dcterms:created xsi:type="dcterms:W3CDTF">2022-05-25T17:11:53Z</dcterms:created>
  <dcterms:modified xsi:type="dcterms:W3CDTF">2022-05-25T17:11:53Z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2022-05-17T00:00:00Z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2022-05-25T00:00:00Z</vt:filetime>
  </property>
</Properties>
</file>